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3004800" cy="13004800"/>
  <p:notesSz cx="6858000" cy="9144000"/>
  <p:defaultTextStyle>
    <a:lvl1pPr algn="ctr" defTabSz="584200">
      <a:defRPr sz="4800">
        <a:latin typeface="+mn-lt"/>
        <a:ea typeface="+mn-ea"/>
        <a:cs typeface="+mn-cs"/>
        <a:sym typeface="Helvetica Light"/>
      </a:defRPr>
    </a:lvl1pPr>
    <a:lvl2pPr indent="228600" algn="ctr" defTabSz="584200">
      <a:defRPr sz="4800">
        <a:latin typeface="+mn-lt"/>
        <a:ea typeface="+mn-ea"/>
        <a:cs typeface="+mn-cs"/>
        <a:sym typeface="Helvetica Light"/>
      </a:defRPr>
    </a:lvl2pPr>
    <a:lvl3pPr indent="457200" algn="ctr" defTabSz="584200">
      <a:defRPr sz="4800">
        <a:latin typeface="+mn-lt"/>
        <a:ea typeface="+mn-ea"/>
        <a:cs typeface="+mn-cs"/>
        <a:sym typeface="Helvetica Light"/>
      </a:defRPr>
    </a:lvl3pPr>
    <a:lvl4pPr indent="685800" algn="ctr" defTabSz="584200">
      <a:defRPr sz="4800">
        <a:latin typeface="+mn-lt"/>
        <a:ea typeface="+mn-ea"/>
        <a:cs typeface="+mn-cs"/>
        <a:sym typeface="Helvetica Light"/>
      </a:defRPr>
    </a:lvl4pPr>
    <a:lvl5pPr indent="914400" algn="ctr" defTabSz="584200">
      <a:defRPr sz="4800">
        <a:latin typeface="+mn-lt"/>
        <a:ea typeface="+mn-ea"/>
        <a:cs typeface="+mn-cs"/>
        <a:sym typeface="Helvetica Light"/>
      </a:defRPr>
    </a:lvl5pPr>
    <a:lvl6pPr indent="1143000" algn="ctr" defTabSz="584200">
      <a:defRPr sz="4800">
        <a:latin typeface="+mn-lt"/>
        <a:ea typeface="+mn-ea"/>
        <a:cs typeface="+mn-cs"/>
        <a:sym typeface="Helvetica Light"/>
      </a:defRPr>
    </a:lvl6pPr>
    <a:lvl7pPr indent="1371600" algn="ctr" defTabSz="584200">
      <a:defRPr sz="4800">
        <a:latin typeface="+mn-lt"/>
        <a:ea typeface="+mn-ea"/>
        <a:cs typeface="+mn-cs"/>
        <a:sym typeface="Helvetica Light"/>
      </a:defRPr>
    </a:lvl7pPr>
    <a:lvl8pPr indent="1600200" algn="ctr" defTabSz="584200">
      <a:defRPr sz="4800">
        <a:latin typeface="+mn-lt"/>
        <a:ea typeface="+mn-ea"/>
        <a:cs typeface="+mn-cs"/>
        <a:sym typeface="Helvetica Light"/>
      </a:defRPr>
    </a:lvl8pPr>
    <a:lvl9pPr indent="1828800" algn="ctr" defTabSz="584200">
      <a:defRPr sz="48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2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/>
    <p:restoredTop sz="94655"/>
  </p:normalViewPr>
  <p:slideViewPr>
    <p:cSldViewPr snapToGrid="0" snapToObjects="1">
      <p:cViewPr varScale="1">
        <p:scale>
          <a:sx n="49" d="100"/>
          <a:sy n="49" d="100"/>
        </p:scale>
        <p:origin x="257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32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32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32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32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32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32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32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32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32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32639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10600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66548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200"/>
            </a:lvl1pPr>
            <a:lvl2pPr marL="0" indent="228600" algn="ctr">
              <a:spcBef>
                <a:spcPts val="0"/>
              </a:spcBef>
              <a:buSzTx/>
              <a:buNone/>
              <a:defRPr sz="4200"/>
            </a:lvl2pPr>
            <a:lvl3pPr marL="0" indent="457200" algn="ctr">
              <a:spcBef>
                <a:spcPts val="0"/>
              </a:spcBef>
              <a:buSzTx/>
              <a:buNone/>
              <a:defRPr sz="4200"/>
            </a:lvl3pPr>
            <a:lvl4pPr marL="0" indent="685800" algn="ctr">
              <a:spcBef>
                <a:spcPts val="0"/>
              </a:spcBef>
              <a:buSzTx/>
              <a:buNone/>
              <a:defRPr sz="4200"/>
            </a:lvl4pPr>
            <a:lvl5pPr marL="0" indent="914400" algn="ctr">
              <a:spcBef>
                <a:spcPts val="0"/>
              </a:spcBef>
              <a:buSzTx/>
              <a:buNone/>
              <a:defRPr sz="4200"/>
            </a:lvl5pPr>
          </a:lstStyle>
          <a:p>
            <a:pPr lvl="0">
              <a:defRPr sz="1800"/>
            </a:pPr>
            <a:r>
              <a:rPr sz="4200"/>
              <a:t>Body Level One</a:t>
            </a:r>
          </a:p>
          <a:p>
            <a:pPr lvl="1">
              <a:defRPr sz="1800"/>
            </a:pPr>
            <a:r>
              <a:rPr sz="4200"/>
              <a:t>Body Level Two</a:t>
            </a:r>
          </a:p>
          <a:p>
            <a:pPr lvl="2">
              <a:defRPr sz="1800"/>
            </a:pPr>
            <a:r>
              <a:rPr sz="4200"/>
              <a:t>Body Level Three</a:t>
            </a:r>
          </a:p>
          <a:p>
            <a:pPr lvl="3">
              <a:defRPr sz="1800"/>
            </a:pPr>
            <a:r>
              <a:rPr sz="4200"/>
              <a:t>Body Level Four</a:t>
            </a:r>
          </a:p>
          <a:p>
            <a:pPr lvl="4">
              <a:defRPr sz="1800"/>
            </a:pPr>
            <a:r>
              <a:rPr sz="4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83439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10600"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98171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200"/>
            </a:lvl1pPr>
            <a:lvl2pPr marL="0" indent="228600" algn="ctr">
              <a:spcBef>
                <a:spcPts val="0"/>
              </a:spcBef>
              <a:buSzTx/>
              <a:buNone/>
              <a:defRPr sz="4200"/>
            </a:lvl2pPr>
            <a:lvl3pPr marL="0" indent="457200" algn="ctr">
              <a:spcBef>
                <a:spcPts val="0"/>
              </a:spcBef>
              <a:buSzTx/>
              <a:buNone/>
              <a:defRPr sz="4200"/>
            </a:lvl3pPr>
            <a:lvl4pPr marL="0" indent="685800" algn="ctr">
              <a:spcBef>
                <a:spcPts val="0"/>
              </a:spcBef>
              <a:buSzTx/>
              <a:buNone/>
              <a:defRPr sz="4200"/>
            </a:lvl4pPr>
            <a:lvl5pPr marL="0" indent="914400" algn="ctr">
              <a:spcBef>
                <a:spcPts val="0"/>
              </a:spcBef>
              <a:buSzTx/>
              <a:buNone/>
              <a:defRPr sz="4200"/>
            </a:lvl5pPr>
          </a:lstStyle>
          <a:p>
            <a:pPr lvl="0">
              <a:defRPr sz="1800"/>
            </a:pPr>
            <a:r>
              <a:rPr sz="4200"/>
              <a:t>Body Level One</a:t>
            </a:r>
          </a:p>
          <a:p>
            <a:pPr lvl="1">
              <a:defRPr sz="1800"/>
            </a:pPr>
            <a:r>
              <a:rPr sz="4200"/>
              <a:t>Body Level Two</a:t>
            </a:r>
          </a:p>
          <a:p>
            <a:pPr lvl="2">
              <a:defRPr sz="1800"/>
            </a:pPr>
            <a:r>
              <a:rPr sz="4200"/>
              <a:t>Body Level Three</a:t>
            </a:r>
          </a:p>
          <a:p>
            <a:pPr lvl="3">
              <a:defRPr sz="1800"/>
            </a:pPr>
            <a:r>
              <a:rPr sz="4200"/>
              <a:t>Body Level Four</a:t>
            </a:r>
          </a:p>
          <a:p>
            <a:pPr lvl="4">
              <a:defRPr sz="1800"/>
            </a:pPr>
            <a:r>
              <a:rPr sz="4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48514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06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52500" y="22606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952500" y="63881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200"/>
            </a:lvl1pPr>
            <a:lvl2pPr marL="0" indent="228600" algn="ctr">
              <a:spcBef>
                <a:spcPts val="0"/>
              </a:spcBef>
              <a:buSzTx/>
              <a:buNone/>
              <a:defRPr sz="4200"/>
            </a:lvl2pPr>
            <a:lvl3pPr marL="0" indent="457200" algn="ctr">
              <a:spcBef>
                <a:spcPts val="0"/>
              </a:spcBef>
              <a:buSzTx/>
              <a:buNone/>
              <a:defRPr sz="4200"/>
            </a:lvl3pPr>
            <a:lvl4pPr marL="0" indent="685800" algn="ctr">
              <a:spcBef>
                <a:spcPts val="0"/>
              </a:spcBef>
              <a:buSzTx/>
              <a:buNone/>
              <a:defRPr sz="4200"/>
            </a:lvl4pPr>
            <a:lvl5pPr marL="0" indent="914400" algn="ctr">
              <a:spcBef>
                <a:spcPts val="0"/>
              </a:spcBef>
              <a:buSzTx/>
              <a:buNone/>
              <a:defRPr sz="4200"/>
            </a:lvl5pPr>
          </a:lstStyle>
          <a:p>
            <a:pPr lvl="0">
              <a:defRPr sz="1800"/>
            </a:pPr>
            <a:r>
              <a:rPr sz="4200"/>
              <a:t>Body Level One</a:t>
            </a:r>
          </a:p>
          <a:p>
            <a:pPr lvl="1">
              <a:defRPr sz="1800"/>
            </a:pPr>
            <a:r>
              <a:rPr sz="4200"/>
              <a:t>Body Level Two</a:t>
            </a:r>
          </a:p>
          <a:p>
            <a:pPr lvl="2">
              <a:defRPr sz="1800"/>
            </a:pPr>
            <a:r>
              <a:rPr sz="4200"/>
              <a:t>Body Level Three</a:t>
            </a:r>
          </a:p>
          <a:p>
            <a:pPr lvl="3">
              <a:defRPr sz="1800"/>
            </a:pPr>
            <a:r>
              <a:rPr sz="4200"/>
              <a:t>Body Level Four</a:t>
            </a:r>
          </a:p>
          <a:p>
            <a:pPr lvl="4">
              <a:defRPr sz="1800"/>
            </a:pPr>
            <a:r>
              <a:rPr sz="4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06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06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800"/>
              <a:t>Body Level One</a:t>
            </a:r>
          </a:p>
          <a:p>
            <a:pPr lvl="1">
              <a:defRPr sz="1800"/>
            </a:pPr>
            <a:r>
              <a:rPr sz="4800"/>
              <a:t>Body Level Two</a:t>
            </a:r>
          </a:p>
          <a:p>
            <a:pPr lvl="2">
              <a:defRPr sz="1800"/>
            </a:pPr>
            <a:r>
              <a:rPr sz="4800"/>
              <a:t>Body Level Three</a:t>
            </a:r>
          </a:p>
          <a:p>
            <a:pPr lvl="3">
              <a:defRPr sz="1800"/>
            </a:pPr>
            <a:r>
              <a:rPr sz="4800"/>
              <a:t>Body Level Four</a:t>
            </a:r>
          </a:p>
          <a:p>
            <a:pPr lvl="4">
              <a:defRPr sz="1800"/>
            </a:pPr>
            <a:r>
              <a:rPr sz="48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0600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52500" y="4229100"/>
            <a:ext cx="5334000" cy="6286500"/>
          </a:xfrm>
          <a:prstGeom prst="rect">
            <a:avLst/>
          </a:prstGeom>
        </p:spPr>
        <p:txBody>
          <a:bodyPr/>
          <a:lstStyle>
            <a:lvl1pPr marL="440871" indent="-440871">
              <a:spcBef>
                <a:spcPts val="3200"/>
              </a:spcBef>
              <a:defRPr sz="3600"/>
            </a:lvl1pPr>
            <a:lvl2pPr marL="783771" indent="-440871">
              <a:spcBef>
                <a:spcPts val="3200"/>
              </a:spcBef>
              <a:defRPr sz="3600"/>
            </a:lvl2pPr>
            <a:lvl3pPr marL="1126671" indent="-440871">
              <a:spcBef>
                <a:spcPts val="3200"/>
              </a:spcBef>
              <a:defRPr sz="3600"/>
            </a:lvl3pPr>
            <a:lvl4pPr marL="1469571" indent="-440871">
              <a:spcBef>
                <a:spcPts val="3200"/>
              </a:spcBef>
              <a:defRPr sz="3600"/>
            </a:lvl4pPr>
            <a:lvl5pPr marL="1812471" indent="-440871">
              <a:spcBef>
                <a:spcPts val="3200"/>
              </a:spcBef>
              <a:defRPr sz="3600"/>
            </a:lvl5pPr>
          </a:lstStyle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0" y="28956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800"/>
              <a:t>Body Level One</a:t>
            </a:r>
          </a:p>
          <a:p>
            <a:pPr lvl="1">
              <a:defRPr sz="1800"/>
            </a:pPr>
            <a:r>
              <a:rPr sz="4800"/>
              <a:t>Body Level Two</a:t>
            </a:r>
          </a:p>
          <a:p>
            <a:pPr lvl="2">
              <a:defRPr sz="1800"/>
            </a:pPr>
            <a:r>
              <a:rPr sz="4800"/>
              <a:t>Body Level Three</a:t>
            </a:r>
          </a:p>
          <a:p>
            <a:pPr lvl="3">
              <a:defRPr sz="1800"/>
            </a:pPr>
            <a:r>
              <a:rPr sz="4800"/>
              <a:t>Body Level Four</a:t>
            </a:r>
          </a:p>
          <a:p>
            <a:pPr lvl="4">
              <a:defRPr sz="1800"/>
            </a:pPr>
            <a:r>
              <a:rPr sz="48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20701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106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42291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4800"/>
              <a:t>Body Level One</a:t>
            </a:r>
          </a:p>
          <a:p>
            <a:pPr lvl="1">
              <a:defRPr sz="1800"/>
            </a:pPr>
            <a:r>
              <a:rPr sz="4800"/>
              <a:t>Body Level Two</a:t>
            </a:r>
          </a:p>
          <a:p>
            <a:pPr lvl="2">
              <a:defRPr sz="1800"/>
            </a:pPr>
            <a:r>
              <a:rPr sz="4800"/>
              <a:t>Body Level Three</a:t>
            </a:r>
          </a:p>
          <a:p>
            <a:pPr lvl="3">
              <a:defRPr sz="1800"/>
            </a:pPr>
            <a:r>
              <a:rPr sz="4800"/>
              <a:t>Body Level Four</a:t>
            </a:r>
          </a:p>
          <a:p>
            <a:pPr lvl="4">
              <a:defRPr sz="1800"/>
            </a:pPr>
            <a:r>
              <a:rPr sz="48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584200">
        <a:defRPr sz="106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106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106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106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106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106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106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106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10600">
          <a:latin typeface="+mn-lt"/>
          <a:ea typeface="+mn-ea"/>
          <a:cs typeface="+mn-cs"/>
          <a:sym typeface="Helvetica Light"/>
        </a:defRPr>
      </a:lvl9pPr>
    </p:titleStyle>
    <p:bodyStyle>
      <a:lvl1pPr marL="592666" indent="-592666" defTabSz="584200">
        <a:spcBef>
          <a:spcPts val="4200"/>
        </a:spcBef>
        <a:buSzPct val="75000"/>
        <a:buChar char="•"/>
        <a:defRPr sz="4800">
          <a:latin typeface="+mn-lt"/>
          <a:ea typeface="+mn-ea"/>
          <a:cs typeface="+mn-cs"/>
          <a:sym typeface="Helvetica Light"/>
        </a:defRPr>
      </a:lvl1pPr>
      <a:lvl2pPr marL="1037166" indent="-592666" defTabSz="584200">
        <a:spcBef>
          <a:spcPts val="4200"/>
        </a:spcBef>
        <a:buSzPct val="75000"/>
        <a:buChar char="•"/>
        <a:defRPr sz="4800">
          <a:latin typeface="+mn-lt"/>
          <a:ea typeface="+mn-ea"/>
          <a:cs typeface="+mn-cs"/>
          <a:sym typeface="Helvetica Light"/>
        </a:defRPr>
      </a:lvl2pPr>
      <a:lvl3pPr marL="1481666" indent="-592666" defTabSz="584200">
        <a:spcBef>
          <a:spcPts val="4200"/>
        </a:spcBef>
        <a:buSzPct val="75000"/>
        <a:buChar char="•"/>
        <a:defRPr sz="4800">
          <a:latin typeface="+mn-lt"/>
          <a:ea typeface="+mn-ea"/>
          <a:cs typeface="+mn-cs"/>
          <a:sym typeface="Helvetica Light"/>
        </a:defRPr>
      </a:lvl3pPr>
      <a:lvl4pPr marL="1926166" indent="-592666" defTabSz="584200">
        <a:spcBef>
          <a:spcPts val="4200"/>
        </a:spcBef>
        <a:buSzPct val="75000"/>
        <a:buChar char="•"/>
        <a:defRPr sz="4800">
          <a:latin typeface="+mn-lt"/>
          <a:ea typeface="+mn-ea"/>
          <a:cs typeface="+mn-cs"/>
          <a:sym typeface="Helvetica Light"/>
        </a:defRPr>
      </a:lvl4pPr>
      <a:lvl5pPr marL="2370666" indent="-592666" defTabSz="584200">
        <a:spcBef>
          <a:spcPts val="4200"/>
        </a:spcBef>
        <a:buSzPct val="75000"/>
        <a:buChar char="•"/>
        <a:defRPr sz="4800">
          <a:latin typeface="+mn-lt"/>
          <a:ea typeface="+mn-ea"/>
          <a:cs typeface="+mn-cs"/>
          <a:sym typeface="Helvetica Light"/>
        </a:defRPr>
      </a:lvl5pPr>
      <a:lvl6pPr marL="2815166" indent="-592666" defTabSz="584200">
        <a:spcBef>
          <a:spcPts val="4200"/>
        </a:spcBef>
        <a:buSzPct val="75000"/>
        <a:buChar char="•"/>
        <a:defRPr sz="4800">
          <a:latin typeface="+mn-lt"/>
          <a:ea typeface="+mn-ea"/>
          <a:cs typeface="+mn-cs"/>
          <a:sym typeface="Helvetica Light"/>
        </a:defRPr>
      </a:lvl6pPr>
      <a:lvl7pPr marL="3259666" indent="-592666" defTabSz="584200">
        <a:spcBef>
          <a:spcPts val="4200"/>
        </a:spcBef>
        <a:buSzPct val="75000"/>
        <a:buChar char="•"/>
        <a:defRPr sz="4800">
          <a:latin typeface="+mn-lt"/>
          <a:ea typeface="+mn-ea"/>
          <a:cs typeface="+mn-cs"/>
          <a:sym typeface="Helvetica Light"/>
        </a:defRPr>
      </a:lvl7pPr>
      <a:lvl8pPr marL="3704166" indent="-592666" defTabSz="584200">
        <a:spcBef>
          <a:spcPts val="4200"/>
        </a:spcBef>
        <a:buSzPct val="75000"/>
        <a:buChar char="•"/>
        <a:defRPr sz="4800">
          <a:latin typeface="+mn-lt"/>
          <a:ea typeface="+mn-ea"/>
          <a:cs typeface="+mn-cs"/>
          <a:sym typeface="Helvetica Light"/>
        </a:defRPr>
      </a:lvl8pPr>
      <a:lvl9pPr marL="4148666" indent="-592666" defTabSz="584200">
        <a:spcBef>
          <a:spcPts val="4200"/>
        </a:spcBef>
        <a:buSzPct val="75000"/>
        <a:buChar char="•"/>
        <a:defRPr sz="48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tif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flipV="1">
            <a:off x="4792413" y="4247694"/>
            <a:ext cx="3411434" cy="1"/>
          </a:xfrm>
          <a:prstGeom prst="line">
            <a:avLst/>
          </a:prstGeom>
          <a:ln w="50800">
            <a:solidFill>
              <a:srgbClr val="C0C0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33" name="Shape 33"/>
          <p:cNvSpPr/>
          <p:nvPr/>
        </p:nvSpPr>
        <p:spPr>
          <a:xfrm rot="10800000" flipH="1">
            <a:off x="4420285" y="5638434"/>
            <a:ext cx="4164230" cy="3958680"/>
          </a:xfrm>
          <a:prstGeom prst="pentagon">
            <a:avLst/>
          </a:prstGeom>
          <a:solidFill>
            <a:srgbClr val="51A7F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" name="Shape 34"/>
          <p:cNvSpPr/>
          <p:nvPr/>
        </p:nvSpPr>
        <p:spPr>
          <a:xfrm>
            <a:off x="5405729" y="8022487"/>
            <a:ext cx="2209475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2100" b="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Phenomenon </a:t>
            </a:r>
          </a:p>
          <a:p>
            <a:pPr lvl="0">
              <a:defRPr sz="1800"/>
            </a:pPr>
            <a:r>
              <a:rPr sz="2100" b="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under study</a:t>
            </a:r>
          </a:p>
        </p:txBody>
      </p:sp>
      <p:grpSp>
        <p:nvGrpSpPr>
          <p:cNvPr id="38" name="Group 38"/>
          <p:cNvGrpSpPr/>
          <p:nvPr/>
        </p:nvGrpSpPr>
        <p:grpSpPr>
          <a:xfrm rot="10800000" flipH="1">
            <a:off x="5580679" y="7073163"/>
            <a:ext cx="1859575" cy="194036"/>
            <a:chOff x="0" y="87800"/>
            <a:chExt cx="1859574" cy="194035"/>
          </a:xfrm>
        </p:grpSpPr>
        <p:sp>
          <p:nvSpPr>
            <p:cNvPr id="35" name="Shape 35"/>
            <p:cNvSpPr/>
            <p:nvPr/>
          </p:nvSpPr>
          <p:spPr>
            <a:xfrm>
              <a:off x="0" y="87800"/>
              <a:ext cx="1859575" cy="194036"/>
            </a:xfrm>
            <a:prstGeom prst="roundRect">
              <a:avLst>
                <a:gd name="adj" fmla="val 21793"/>
              </a:avLst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82310" y="140099"/>
              <a:ext cx="1694955" cy="92861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82309" y="186529"/>
              <a:ext cx="1121139" cy="1"/>
            </a:xfrm>
            <a:prstGeom prst="line">
              <a:avLst/>
            </a:prstGeom>
            <a:noFill/>
            <a:ln w="25400" cap="flat">
              <a:solidFill>
                <a:srgbClr val="BD5B0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 rot="10800000" flipH="1">
            <a:off x="5572675" y="6130220"/>
            <a:ext cx="1859575" cy="194037"/>
            <a:chOff x="0" y="105386"/>
            <a:chExt cx="1859574" cy="194035"/>
          </a:xfrm>
        </p:grpSpPr>
        <p:sp>
          <p:nvSpPr>
            <p:cNvPr id="39" name="Shape 39"/>
            <p:cNvSpPr/>
            <p:nvPr/>
          </p:nvSpPr>
          <p:spPr>
            <a:xfrm>
              <a:off x="0" y="105386"/>
              <a:ext cx="1859575" cy="194037"/>
            </a:xfrm>
            <a:prstGeom prst="roundRect">
              <a:avLst>
                <a:gd name="adj" fmla="val 21793"/>
              </a:avLst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82310" y="157685"/>
              <a:ext cx="1694955" cy="92861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82310" y="204115"/>
              <a:ext cx="1130795" cy="1"/>
            </a:xfrm>
            <a:prstGeom prst="line">
              <a:avLst/>
            </a:prstGeom>
            <a:noFill/>
            <a:ln w="25400" cap="flat">
              <a:solidFill>
                <a:srgbClr val="70BF4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</p:grpSp>
      <p:sp>
        <p:nvSpPr>
          <p:cNvPr id="43" name="Shape 43"/>
          <p:cNvSpPr/>
          <p:nvPr/>
        </p:nvSpPr>
        <p:spPr>
          <a:xfrm>
            <a:off x="6071292" y="6551310"/>
            <a:ext cx="857152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rgbClr val="53585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53585F"/>
                </a:solidFill>
              </a:rPr>
              <a:t>Causality</a:t>
            </a:r>
          </a:p>
        </p:txBody>
      </p:sp>
      <p:sp>
        <p:nvSpPr>
          <p:cNvPr id="44" name="Shape 44"/>
          <p:cNvSpPr/>
          <p:nvPr/>
        </p:nvSpPr>
        <p:spPr>
          <a:xfrm>
            <a:off x="5620740" y="5677903"/>
            <a:ext cx="177036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rgbClr val="53585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53585F"/>
                </a:solidFill>
              </a:rPr>
              <a:t>Control of  Variance</a:t>
            </a:r>
          </a:p>
        </p:txBody>
      </p:sp>
      <p:sp>
        <p:nvSpPr>
          <p:cNvPr id="45" name="Shape 45"/>
          <p:cNvSpPr/>
          <p:nvPr/>
        </p:nvSpPr>
        <p:spPr>
          <a:xfrm>
            <a:off x="4769163" y="7402548"/>
            <a:ext cx="81781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rgbClr val="53585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53585F"/>
                </a:solidFill>
              </a:rPr>
              <a:t>Descriptive</a:t>
            </a:r>
          </a:p>
        </p:txBody>
      </p:sp>
      <p:sp>
        <p:nvSpPr>
          <p:cNvPr id="46" name="Shape 46"/>
          <p:cNvSpPr/>
          <p:nvPr/>
        </p:nvSpPr>
        <p:spPr>
          <a:xfrm>
            <a:off x="7386352" y="7404918"/>
            <a:ext cx="925563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rgbClr val="53585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53585F"/>
                </a:solidFill>
              </a:rPr>
              <a:t>Experimental</a:t>
            </a:r>
          </a:p>
        </p:txBody>
      </p:sp>
      <p:grpSp>
        <p:nvGrpSpPr>
          <p:cNvPr id="49" name="Group 49"/>
          <p:cNvGrpSpPr/>
          <p:nvPr/>
        </p:nvGrpSpPr>
        <p:grpSpPr>
          <a:xfrm>
            <a:off x="4997860" y="6456060"/>
            <a:ext cx="372006" cy="660401"/>
            <a:chOff x="0" y="0"/>
            <a:chExt cx="372005" cy="660400"/>
          </a:xfrm>
        </p:grpSpPr>
        <p:sp>
          <p:nvSpPr>
            <p:cNvPr id="47" name="Shape 47"/>
            <p:cNvSpPr/>
            <p:nvPr/>
          </p:nvSpPr>
          <p:spPr>
            <a:xfrm rot="10800000" flipH="1">
              <a:off x="0" y="80170"/>
              <a:ext cx="372006" cy="373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 rot="10800000" flipH="1">
              <a:off x="50065" y="-1"/>
              <a:ext cx="270298" cy="660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8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800">
                  <a:solidFill>
                    <a:srgbClr val="FFFFFF"/>
                  </a:solidFill>
                </a:rPr>
                <a:t>-</a:t>
              </a:r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7651067" y="6392560"/>
            <a:ext cx="396132" cy="660401"/>
            <a:chOff x="0" y="0"/>
            <a:chExt cx="396130" cy="660400"/>
          </a:xfrm>
        </p:grpSpPr>
        <p:sp>
          <p:nvSpPr>
            <p:cNvPr id="50" name="Shape 50"/>
            <p:cNvSpPr/>
            <p:nvPr/>
          </p:nvSpPr>
          <p:spPr>
            <a:xfrm rot="10800000" flipH="1">
              <a:off x="13543" y="143670"/>
              <a:ext cx="372006" cy="373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 rot="10800000" flipH="1">
              <a:off x="0" y="-1"/>
              <a:ext cx="396131" cy="660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8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800">
                  <a:solidFill>
                    <a:srgbClr val="FFFFFF"/>
                  </a:solidFill>
                </a:rPr>
                <a:t>+</a:t>
              </a:r>
            </a:p>
          </p:txBody>
        </p:sp>
      </p:grpSp>
      <p:sp>
        <p:nvSpPr>
          <p:cNvPr id="53" name="Shape 53"/>
          <p:cNvSpPr/>
          <p:nvPr/>
        </p:nvSpPr>
        <p:spPr>
          <a:xfrm rot="12943029" flipH="1">
            <a:off x="2124468" y="8557503"/>
            <a:ext cx="4169612" cy="3965066"/>
          </a:xfrm>
          <a:prstGeom prst="pentagon">
            <a:avLst/>
          </a:prstGeom>
          <a:ln w="25400">
            <a:solidFill>
              <a:srgbClr val="C0C0C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" name="Shape 54"/>
          <p:cNvSpPr/>
          <p:nvPr/>
        </p:nvSpPr>
        <p:spPr>
          <a:xfrm rot="12943029" flipH="1">
            <a:off x="6480200" y="8557503"/>
            <a:ext cx="4169613" cy="3965066"/>
          </a:xfrm>
          <a:prstGeom prst="pentagon">
            <a:avLst/>
          </a:prstGeom>
          <a:ln w="25400">
            <a:solidFill>
              <a:srgbClr val="C0C0C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5" name="Shape 55"/>
          <p:cNvSpPr/>
          <p:nvPr/>
        </p:nvSpPr>
        <p:spPr>
          <a:xfrm rot="12943029" flipH="1">
            <a:off x="7780239" y="4462446"/>
            <a:ext cx="4169612" cy="3965066"/>
          </a:xfrm>
          <a:prstGeom prst="pentagon">
            <a:avLst/>
          </a:prstGeom>
          <a:ln w="25400">
            <a:solidFill>
              <a:srgbClr val="C0C0C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6" name="Shape 56"/>
          <p:cNvSpPr/>
          <p:nvPr/>
        </p:nvSpPr>
        <p:spPr>
          <a:xfrm rot="12943029" flipH="1">
            <a:off x="820821" y="4458844"/>
            <a:ext cx="4169613" cy="3965066"/>
          </a:xfrm>
          <a:prstGeom prst="pentagon">
            <a:avLst/>
          </a:prstGeom>
          <a:ln w="25400">
            <a:solidFill>
              <a:srgbClr val="C0C0C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7" name="Shape 57"/>
          <p:cNvSpPr/>
          <p:nvPr/>
        </p:nvSpPr>
        <p:spPr>
          <a:xfrm rot="12943029" flipH="1">
            <a:off x="4302334" y="1937472"/>
            <a:ext cx="4169612" cy="3965067"/>
          </a:xfrm>
          <a:prstGeom prst="pentagon">
            <a:avLst/>
          </a:prstGeom>
          <a:ln w="25400">
            <a:solidFill>
              <a:srgbClr val="C0C0C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5644407" y="4238902"/>
            <a:ext cx="168939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6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1600"/>
              <a:t>Research Question</a:t>
            </a:r>
          </a:p>
        </p:txBody>
      </p:sp>
      <p:sp>
        <p:nvSpPr>
          <p:cNvPr id="59" name="Shape 59"/>
          <p:cNvSpPr/>
          <p:nvPr/>
        </p:nvSpPr>
        <p:spPr>
          <a:xfrm rot="21600000">
            <a:off x="5842650" y="2681501"/>
            <a:ext cx="1288026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rgbClr val="00549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005493"/>
                </a:solidFill>
              </a:rPr>
              <a:t>Variables</a:t>
            </a:r>
          </a:p>
        </p:txBody>
      </p:sp>
      <p:sp>
        <p:nvSpPr>
          <p:cNvPr id="60" name="Shape 60"/>
          <p:cNvSpPr/>
          <p:nvPr/>
        </p:nvSpPr>
        <p:spPr>
          <a:xfrm>
            <a:off x="9250450" y="4940582"/>
            <a:ext cx="146675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6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1600"/>
              <a:t>Process Support</a:t>
            </a:r>
          </a:p>
        </p:txBody>
      </p:sp>
      <p:sp>
        <p:nvSpPr>
          <p:cNvPr id="61" name="Shape 61"/>
          <p:cNvSpPr/>
          <p:nvPr/>
        </p:nvSpPr>
        <p:spPr>
          <a:xfrm>
            <a:off x="7579049" y="10910517"/>
            <a:ext cx="2209476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6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1600"/>
              <a:t>Sample</a:t>
            </a:r>
          </a:p>
        </p:txBody>
      </p:sp>
      <p:sp>
        <p:nvSpPr>
          <p:cNvPr id="62" name="Shape 62"/>
          <p:cNvSpPr/>
          <p:nvPr/>
        </p:nvSpPr>
        <p:spPr>
          <a:xfrm>
            <a:off x="3942738" y="10910517"/>
            <a:ext cx="77063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6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1600"/>
              <a:t>Analysis</a:t>
            </a:r>
          </a:p>
        </p:txBody>
      </p:sp>
      <p:sp>
        <p:nvSpPr>
          <p:cNvPr id="63" name="Shape 63"/>
          <p:cNvSpPr/>
          <p:nvPr/>
        </p:nvSpPr>
        <p:spPr>
          <a:xfrm>
            <a:off x="1687925" y="5078540"/>
            <a:ext cx="2672966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6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1600"/>
              <a:t>Data gathering methods</a:t>
            </a:r>
          </a:p>
        </p:txBody>
      </p:sp>
      <p:sp>
        <p:nvSpPr>
          <p:cNvPr id="64" name="Shape 64"/>
          <p:cNvSpPr/>
          <p:nvPr/>
        </p:nvSpPr>
        <p:spPr>
          <a:xfrm>
            <a:off x="4076162" y="8454401"/>
            <a:ext cx="503785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200" b="1">
                <a:solidFill>
                  <a:srgbClr val="00549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200" b="1">
                <a:solidFill>
                  <a:srgbClr val="005493"/>
                </a:solidFill>
              </a:rPr>
              <a:t>Type</a:t>
            </a:r>
          </a:p>
        </p:txBody>
      </p:sp>
      <p:sp>
        <p:nvSpPr>
          <p:cNvPr id="65" name="Shape 65"/>
          <p:cNvSpPr/>
          <p:nvPr/>
        </p:nvSpPr>
        <p:spPr>
          <a:xfrm>
            <a:off x="2249144" y="9735703"/>
            <a:ext cx="4157821" cy="1"/>
          </a:xfrm>
          <a:prstGeom prst="line">
            <a:avLst/>
          </a:prstGeom>
          <a:ln w="50800">
            <a:solidFill>
              <a:srgbClr val="C0C0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2622337" y="10889346"/>
            <a:ext cx="3411434" cy="1"/>
          </a:xfrm>
          <a:prstGeom prst="line">
            <a:avLst/>
          </a:prstGeom>
          <a:ln w="50800">
            <a:solidFill>
              <a:srgbClr val="C0C0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3403953" y="9749780"/>
            <a:ext cx="1848203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200" b="1">
                <a:solidFill>
                  <a:srgbClr val="00549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200" b="1">
                <a:solidFill>
                  <a:srgbClr val="005493"/>
                </a:solidFill>
              </a:rPr>
              <a:t># of groups</a:t>
            </a:r>
          </a:p>
        </p:txBody>
      </p:sp>
      <p:sp>
        <p:nvSpPr>
          <p:cNvPr id="68" name="Shape 68"/>
          <p:cNvSpPr/>
          <p:nvPr/>
        </p:nvSpPr>
        <p:spPr>
          <a:xfrm>
            <a:off x="6604876" y="9717208"/>
            <a:ext cx="4157821" cy="1"/>
          </a:xfrm>
          <a:prstGeom prst="line">
            <a:avLst/>
          </a:prstGeom>
          <a:ln w="50800">
            <a:solidFill>
              <a:srgbClr val="C0C0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69" name="Shape 69"/>
          <p:cNvSpPr/>
          <p:nvPr/>
        </p:nvSpPr>
        <p:spPr>
          <a:xfrm>
            <a:off x="6978070" y="10883369"/>
            <a:ext cx="3411434" cy="1"/>
          </a:xfrm>
          <a:prstGeom prst="line">
            <a:avLst/>
          </a:prstGeom>
          <a:ln w="50800">
            <a:solidFill>
              <a:srgbClr val="C0C0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70" name="Shape 70"/>
          <p:cNvSpPr/>
          <p:nvPr/>
        </p:nvSpPr>
        <p:spPr>
          <a:xfrm>
            <a:off x="6985888" y="9748708"/>
            <a:ext cx="1414759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200" b="1">
                <a:solidFill>
                  <a:srgbClr val="00549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200" b="1">
                <a:solidFill>
                  <a:srgbClr val="005493"/>
                </a:solidFill>
              </a:rPr>
              <a:t>Groups</a:t>
            </a:r>
          </a:p>
        </p:txBody>
      </p:sp>
      <p:sp>
        <p:nvSpPr>
          <p:cNvPr id="71" name="Shape 71"/>
          <p:cNvSpPr/>
          <p:nvPr/>
        </p:nvSpPr>
        <p:spPr>
          <a:xfrm>
            <a:off x="7798606" y="8679433"/>
            <a:ext cx="1770362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200" b="1">
                <a:solidFill>
                  <a:srgbClr val="00549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200" b="1">
                <a:solidFill>
                  <a:srgbClr val="005493"/>
                </a:solidFill>
              </a:rPr>
              <a:t>Control of Independent variable</a:t>
            </a:r>
          </a:p>
        </p:txBody>
      </p:sp>
      <p:sp>
        <p:nvSpPr>
          <p:cNvPr id="72" name="Shape 72"/>
          <p:cNvSpPr/>
          <p:nvPr/>
        </p:nvSpPr>
        <p:spPr>
          <a:xfrm flipV="1">
            <a:off x="8691604" y="9713649"/>
            <a:ext cx="1" cy="1192264"/>
          </a:xfrm>
          <a:prstGeom prst="line">
            <a:avLst/>
          </a:prstGeom>
          <a:ln w="50800">
            <a:solidFill>
              <a:srgbClr val="C0C0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8669642" y="9735317"/>
            <a:ext cx="1859576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200" b="1">
                <a:solidFill>
                  <a:srgbClr val="00549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200" b="1">
                <a:solidFill>
                  <a:srgbClr val="005493"/>
                </a:solidFill>
              </a:rPr>
              <a:t>Representativeness</a:t>
            </a:r>
          </a:p>
        </p:txBody>
      </p:sp>
      <p:sp>
        <p:nvSpPr>
          <p:cNvPr id="74" name="Shape 74"/>
          <p:cNvSpPr/>
          <p:nvPr/>
        </p:nvSpPr>
        <p:spPr>
          <a:xfrm>
            <a:off x="4600829" y="848692"/>
            <a:ext cx="3826367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b="1"/>
            </a:lvl1pPr>
          </a:lstStyle>
          <a:p>
            <a:pPr lvl="0">
              <a:defRPr sz="1800" b="0"/>
            </a:pPr>
            <a:r>
              <a:rPr lang="en-US" sz="2400" dirty="0">
                <a:solidFill>
                  <a:srgbClr val="042B3B"/>
                </a:solidFill>
              </a:rPr>
              <a:t>Quasi-experimental </a:t>
            </a:r>
            <a:r>
              <a:rPr sz="2400" dirty="0">
                <a:solidFill>
                  <a:srgbClr val="042B3B"/>
                </a:solidFill>
              </a:rPr>
              <a:t>design</a:t>
            </a:r>
          </a:p>
        </p:txBody>
      </p:sp>
      <p:sp>
        <p:nvSpPr>
          <p:cNvPr id="75" name="Shape 75"/>
          <p:cNvSpPr/>
          <p:nvPr/>
        </p:nvSpPr>
        <p:spPr>
          <a:xfrm>
            <a:off x="5616904" y="3294455"/>
            <a:ext cx="1787125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IV              DV</a:t>
            </a:r>
          </a:p>
        </p:txBody>
      </p:sp>
      <p:sp>
        <p:nvSpPr>
          <p:cNvPr id="76" name="Shape 76"/>
          <p:cNvSpPr/>
          <p:nvPr/>
        </p:nvSpPr>
        <p:spPr>
          <a:xfrm>
            <a:off x="6438900" y="6273799"/>
            <a:ext cx="12700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 defTabSz="457200">
              <a:defRPr sz="1800"/>
            </a:pPr>
            <a:endParaRPr sz="1200"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77" name="Shape 77"/>
          <p:cNvSpPr/>
          <p:nvPr/>
        </p:nvSpPr>
        <p:spPr>
          <a:xfrm>
            <a:off x="5228599" y="1993605"/>
            <a:ext cx="2563735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rgbClr val="00549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005493"/>
                </a:solidFill>
              </a:rPr>
              <a:t>Hypothesis </a:t>
            </a:r>
          </a:p>
        </p:txBody>
      </p:sp>
      <p:sp>
        <p:nvSpPr>
          <p:cNvPr id="78" name="Shape 78"/>
          <p:cNvSpPr/>
          <p:nvPr/>
        </p:nvSpPr>
        <p:spPr>
          <a:xfrm>
            <a:off x="5170418" y="4799159"/>
            <a:ext cx="2671005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400"/>
            </a:lvl1pPr>
          </a:lstStyle>
          <a:p>
            <a:pPr lvl="0">
              <a:defRPr sz="1800"/>
            </a:pPr>
            <a:r>
              <a:rPr lang="en-US" sz="1400" dirty="0"/>
              <a:t>text</a:t>
            </a:r>
            <a:endParaRPr sz="1400" dirty="0"/>
          </a:p>
        </p:txBody>
      </p:sp>
      <p:sp>
        <p:nvSpPr>
          <p:cNvPr id="79" name="Shape 79"/>
          <p:cNvSpPr/>
          <p:nvPr/>
        </p:nvSpPr>
        <p:spPr>
          <a:xfrm>
            <a:off x="1480672" y="6031870"/>
            <a:ext cx="763992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246944" lvl="0" indent="-246944" algn="l">
              <a:buSzPct val="75000"/>
              <a:buChar char="•"/>
              <a:defRPr sz="1800"/>
            </a:pPr>
            <a:r>
              <a:rPr lang="en-US" sz="2000" dirty="0"/>
              <a:t>text</a:t>
            </a:r>
            <a:endParaRPr sz="2000" dirty="0"/>
          </a:p>
        </p:txBody>
      </p:sp>
      <p:sp>
        <p:nvSpPr>
          <p:cNvPr id="80" name="Shape 80"/>
          <p:cNvSpPr/>
          <p:nvPr/>
        </p:nvSpPr>
        <p:spPr>
          <a:xfrm>
            <a:off x="8509866" y="5858619"/>
            <a:ext cx="763992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246944" lvl="0" indent="-246944" algn="l">
              <a:buSzPct val="75000"/>
              <a:buChar char="•"/>
              <a:defRPr sz="1800"/>
            </a:pPr>
            <a:r>
              <a:rPr lang="en-US" sz="2000" dirty="0"/>
              <a:t>text</a:t>
            </a:r>
            <a:endParaRPr sz="2000" dirty="0"/>
          </a:p>
        </p:txBody>
      </p:sp>
      <p:sp>
        <p:nvSpPr>
          <p:cNvPr id="81" name="Shape 81"/>
          <p:cNvSpPr/>
          <p:nvPr/>
        </p:nvSpPr>
        <p:spPr>
          <a:xfrm>
            <a:off x="6791549" y="6146751"/>
            <a:ext cx="50801" cy="194037"/>
          </a:xfrm>
          <a:prstGeom prst="rect">
            <a:avLst/>
          </a:prstGeom>
          <a:solidFill>
            <a:srgbClr val="53585F"/>
          </a:solidFill>
          <a:ln w="12700">
            <a:miter lim="400000"/>
          </a:ln>
          <a:effectLst>
            <a:outerShdw blurRad="355600" rotWithShape="0">
              <a:srgbClr val="FFFFFF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2" name="Shape 82"/>
          <p:cNvSpPr/>
          <p:nvPr/>
        </p:nvSpPr>
        <p:spPr>
          <a:xfrm>
            <a:off x="6753449" y="7064367"/>
            <a:ext cx="50801" cy="194036"/>
          </a:xfrm>
          <a:prstGeom prst="rect">
            <a:avLst/>
          </a:prstGeom>
          <a:solidFill>
            <a:srgbClr val="53585F"/>
          </a:solidFill>
          <a:ln w="12700">
            <a:miter lim="400000"/>
          </a:ln>
          <a:effectLst>
            <a:outerShdw blurRad="355600" rotWithShape="0">
              <a:srgbClr val="FFFFFF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83" name="droppedImage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3838511" y="5862467"/>
            <a:ext cx="449473" cy="368762"/>
          </a:xfrm>
          <a:prstGeom prst="rect">
            <a:avLst/>
          </a:prstGeom>
          <a:ln w="12700">
            <a:miter lim="400000"/>
          </a:ln>
        </p:spPr>
      </p:pic>
      <p:pic>
        <p:nvPicPr>
          <p:cNvPr id="84" name="droppedImage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3126968" y="11449062"/>
            <a:ext cx="548482" cy="344091"/>
          </a:xfrm>
          <a:prstGeom prst="rect">
            <a:avLst/>
          </a:prstGeom>
          <a:ln w="12700">
            <a:miter lim="400000"/>
          </a:ln>
        </p:spPr>
      </p:pic>
      <p:pic>
        <p:nvPicPr>
          <p:cNvPr id="85" name="droppedImage.png"/>
          <p:cNvPicPr/>
          <p:nvPr/>
        </p:nvPicPr>
        <p:blipFill>
          <a:blip r:embed="rId5"/>
          <a:stretch>
            <a:fillRect/>
          </a:stretch>
        </p:blipFill>
        <p:spPr>
          <a:xfrm>
            <a:off x="7339525" y="11253418"/>
            <a:ext cx="487267" cy="422304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Shape 86"/>
          <p:cNvSpPr/>
          <p:nvPr/>
        </p:nvSpPr>
        <p:spPr>
          <a:xfrm>
            <a:off x="4122069" y="9073083"/>
            <a:ext cx="411972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/>
            </a:lvl1pPr>
          </a:lstStyle>
          <a:p>
            <a:pPr lvl="0">
              <a:defRPr sz="1800"/>
            </a:pPr>
            <a:r>
              <a:rPr lang="en-US" sz="1500" dirty="0"/>
              <a:t>text</a:t>
            </a:r>
            <a:endParaRPr sz="1500" dirty="0"/>
          </a:p>
        </p:txBody>
      </p:sp>
      <p:sp>
        <p:nvSpPr>
          <p:cNvPr id="87" name="Shape 87"/>
          <p:cNvSpPr/>
          <p:nvPr/>
        </p:nvSpPr>
        <p:spPr>
          <a:xfrm>
            <a:off x="7134097" y="10067548"/>
            <a:ext cx="1282637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1500"/>
              <a:t>Treatment &amp;</a:t>
            </a:r>
          </a:p>
          <a:p>
            <a:pPr lvl="0">
              <a:defRPr sz="1800"/>
            </a:pPr>
            <a:r>
              <a:rPr sz="1500"/>
              <a:t>control Group</a:t>
            </a:r>
          </a:p>
        </p:txBody>
      </p:sp>
      <p:sp>
        <p:nvSpPr>
          <p:cNvPr id="88" name="Shape 88"/>
          <p:cNvSpPr/>
          <p:nvPr/>
        </p:nvSpPr>
        <p:spPr>
          <a:xfrm>
            <a:off x="8908867" y="10189673"/>
            <a:ext cx="1381126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/>
            </a:lvl1pPr>
          </a:lstStyle>
          <a:p>
            <a:pPr lvl="0">
              <a:defRPr sz="1800"/>
            </a:pPr>
            <a:r>
              <a:rPr sz="1500"/>
              <a:t>Natural groups</a:t>
            </a:r>
          </a:p>
        </p:txBody>
      </p:sp>
      <p:sp>
        <p:nvSpPr>
          <p:cNvPr id="89" name="Shape 89"/>
          <p:cNvSpPr/>
          <p:nvPr/>
        </p:nvSpPr>
        <p:spPr>
          <a:xfrm>
            <a:off x="7876633" y="11468707"/>
            <a:ext cx="2209476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300"/>
            </a:lvl1pPr>
          </a:lstStyle>
          <a:p>
            <a:pPr lvl="0">
              <a:defRPr sz="1800"/>
            </a:pPr>
            <a:r>
              <a:rPr sz="1300"/>
              <a:t>Not at random</a:t>
            </a:r>
          </a:p>
        </p:txBody>
      </p:sp>
      <p:sp>
        <p:nvSpPr>
          <p:cNvPr id="90" name="Shape 90"/>
          <p:cNvSpPr/>
          <p:nvPr/>
        </p:nvSpPr>
        <p:spPr>
          <a:xfrm>
            <a:off x="3691022" y="10147425"/>
            <a:ext cx="1274065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/>
            </a:lvl1pPr>
          </a:lstStyle>
          <a:p>
            <a:pPr lvl="0">
              <a:defRPr sz="1800"/>
            </a:pPr>
            <a:r>
              <a:rPr sz="1500"/>
              <a:t>2 or + groups</a:t>
            </a:r>
          </a:p>
        </p:txBody>
      </p:sp>
      <p:sp>
        <p:nvSpPr>
          <p:cNvPr id="91" name="Shape 91"/>
          <p:cNvSpPr/>
          <p:nvPr/>
        </p:nvSpPr>
        <p:spPr>
          <a:xfrm>
            <a:off x="3627420" y="11244264"/>
            <a:ext cx="2209475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300"/>
            </a:lvl1pPr>
          </a:lstStyle>
          <a:p>
            <a:pPr lvl="0">
              <a:defRPr sz="1800"/>
            </a:pPr>
            <a:r>
              <a:rPr sz="1300"/>
              <a:t>It depends on the # of IV and DV, and the relation between groups</a:t>
            </a:r>
          </a:p>
        </p:txBody>
      </p:sp>
      <p:sp>
        <p:nvSpPr>
          <p:cNvPr id="92" name="Shape 92"/>
          <p:cNvSpPr/>
          <p:nvPr/>
        </p:nvSpPr>
        <p:spPr>
          <a:xfrm>
            <a:off x="6172617" y="2289934"/>
            <a:ext cx="628092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300"/>
            </a:lvl1pPr>
          </a:lstStyle>
          <a:p>
            <a:pPr lvl="0">
              <a:defRPr sz="1800"/>
            </a:pPr>
            <a:r>
              <a:rPr sz="1300"/>
              <a:t>Causal</a:t>
            </a:r>
          </a:p>
        </p:txBody>
      </p:sp>
      <p:sp>
        <p:nvSpPr>
          <p:cNvPr id="93" name="Shape 93"/>
          <p:cNvSpPr/>
          <p:nvPr/>
        </p:nvSpPr>
        <p:spPr>
          <a:xfrm>
            <a:off x="6112450" y="3495093"/>
            <a:ext cx="770633" cy="1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3200"/>
            </a:pPr>
            <a:endParaRPr/>
          </a:p>
        </p:txBody>
      </p:sp>
      <p:sp>
        <p:nvSpPr>
          <p:cNvPr id="94" name="Shape 94"/>
          <p:cNvSpPr/>
          <p:nvPr/>
        </p:nvSpPr>
        <p:spPr>
          <a:xfrm>
            <a:off x="7202586" y="9108434"/>
            <a:ext cx="296240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"/>
            </a:lvl1pPr>
          </a:lstStyle>
          <a:p>
            <a:pPr lvl="0">
              <a:defRPr sz="1800"/>
            </a:pPr>
            <a:r>
              <a:rPr sz="1500"/>
              <a:t>Manipulation of IV with control group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59BF8F-BDF8-4049-9464-F29F15C772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220" y="188045"/>
            <a:ext cx="3733800" cy="10541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</Words>
  <Application>Microsoft Macintosh PowerPoint</Application>
  <PresentationFormat>Custom</PresentationFormat>
  <Paragraphs>34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Avenir Roman</vt:lpstr>
      <vt:lpstr>Gill Sans</vt:lpstr>
      <vt:lpstr>Helvetica</vt:lpstr>
      <vt:lpstr>Helvetica Light</vt:lpstr>
      <vt:lpstr>White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Ivan Jorrin Abellan</cp:lastModifiedBy>
  <cp:revision>3</cp:revision>
  <dcterms:modified xsi:type="dcterms:W3CDTF">2020-03-21T23:47:15Z</dcterms:modified>
</cp:coreProperties>
</file>